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rmorant Garamond Bold Italics" charset="1" panose="00000800000000000000"/>
      <p:regular r:id="rId18"/>
    </p:embeddedFont>
    <p:embeddedFont>
      <p:font typeface="Quicksand" charset="1" panose="00000000000000000000"/>
      <p:regular r:id="rId19"/>
    </p:embeddedFont>
    <p:embeddedFont>
      <p:font typeface="Quicksand Bold" charset="1" panose="00000000000000000000"/>
      <p:regular r:id="rId20"/>
    </p:embeddedFont>
    <p:embeddedFont>
      <p:font typeface="Noto Sans T Chinese Bold" charset="1" panose="020B0800000000000000"/>
      <p:regular r:id="rId21"/>
    </p:embeddedFont>
    <p:embeddedFont>
      <p:font typeface="Noto Sans T Chinese" charset="1" panose="020B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478342"/>
            <a:ext cx="16229942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python期末報告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7539" y="5908475"/>
            <a:ext cx="12812922" cy="8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111534122吳安婷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9752" y="7032069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2025.01.09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4752"/>
            <a:ext cx="16230600" cy="9677495"/>
          </a:xfrm>
          <a:custGeom>
            <a:avLst/>
            <a:gdLst/>
            <a:ahLst/>
            <a:cxnLst/>
            <a:rect r="r" b="b" t="t" l="l"/>
            <a:pathLst>
              <a:path h="9677495" w="16230600">
                <a:moveTo>
                  <a:pt x="0" y="0"/>
                </a:moveTo>
                <a:lnTo>
                  <a:pt x="16230600" y="0"/>
                </a:lnTo>
                <a:lnTo>
                  <a:pt x="16230600" y="9677496"/>
                </a:lnTo>
                <a:lnTo>
                  <a:pt x="0" y="967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1334" y="8371205"/>
            <a:ext cx="59432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客戶端可以查詢訂位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972" y="764890"/>
            <a:ext cx="17985088" cy="9217358"/>
          </a:xfrm>
          <a:custGeom>
            <a:avLst/>
            <a:gdLst/>
            <a:ahLst/>
            <a:cxnLst/>
            <a:rect r="r" b="b" t="t" l="l"/>
            <a:pathLst>
              <a:path h="9217358" w="17985088">
                <a:moveTo>
                  <a:pt x="0" y="0"/>
                </a:moveTo>
                <a:lnTo>
                  <a:pt x="17985088" y="0"/>
                </a:lnTo>
                <a:lnTo>
                  <a:pt x="17985088" y="9217358"/>
                </a:lnTo>
                <a:lnTo>
                  <a:pt x="0" y="921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8023" y="1441739"/>
            <a:ext cx="8584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查詢到後可以修改訂位或刪除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57873"/>
            <a:ext cx="991496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動機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5140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7548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76117" y="5764447"/>
            <a:ext cx="93357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幫我們老闆做一個可以用的訂位系統&gt;&lt;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57873"/>
            <a:ext cx="991496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功能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95140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97548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6029" y="4257891"/>
            <a:ext cx="17777031" cy="221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管理端 (Manager):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實時佔用圖：以 90 分鐘為一個 Slot，動切換不同時段查看桌位佔用率（例如：11:00 滿座、14:00 尚有空位）。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營運儀表板：自動統計「今日總客數」、「等待處理筆數」與「目前時段負載百分比」。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029" y="7074116"/>
            <a:ext cx="15537656" cy="172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b="true" sz="42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顧客端 (Customer):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時段過濾：在預約頁面，若某時段已客滿，按鈕會自動變為灰色不可選取，減少無效預約嘗試。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人性化稱謂：支援「先生/小姐」與姓氏組合，並透過正則表達式 (Regex) 強制檢查手機格式。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600" y="378924"/>
            <a:ext cx="8048163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技術亮點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33171"/>
            <a:ext cx="274320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智慧自動排座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21786" y="3046581"/>
            <a:ext cx="1351097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系統會自動掃描標記為且沒有特殊備註的訂位。它會優先尋找最符合人數的單一桌位；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若無單桌可容納，則會啟動最小化成本併桌演算法。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0020" y="4652645"/>
            <a:ext cx="223039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併桌成本計算: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5541" y="3294231"/>
            <a:ext cx="187487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自動化策略: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9403" y="4404995"/>
            <a:ext cx="14138597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優先將客人集中在最少數量的桌子，避免零散佔用;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演算法會計算桌號之間的差值（如 $T3+T4$ 優於 $T3+T10$），確保服務生送餐動線集中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900" y="5747879"/>
            <a:ext cx="411480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嚴謹的時段容量控管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625" y="6837539"/>
            <a:ext cx="258591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滾動式容量檢查: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1786" y="6819759"/>
            <a:ext cx="1152977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並非只看單一時點，系統定義了 2 小時 的用餐區間。當顧客訂 12:00 時，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系統會檢查 10:01 至 13:59 之間所有已佔用的總人數。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780" y="8273909"/>
            <a:ext cx="223039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剩餘座位預算: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21786" y="8273909"/>
            <a:ext cx="1186684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新增訂位前，系統會計算 餐廳總席位 - 該時段已預約人數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若剩餘空間不足以容納新訂單的，系統將拒絕寫入資料庫並回傳 400 錯誤。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99486"/>
            <a:chOff x="0" y="0"/>
            <a:chExt cx="4816593" cy="107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9700"/>
            </a:xfrm>
            <a:custGeom>
              <a:avLst/>
              <a:gdLst/>
              <a:ahLst/>
              <a:cxnLst/>
              <a:rect r="r" b="b" t="t" l="l"/>
              <a:pathLst>
                <a:path h="1079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897880" y="95140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7548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9793" y="409948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7873"/>
            <a:ext cx="991496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開發工具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9268" y="4668837"/>
            <a:ext cx="9335766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html、python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1582" y="505971"/>
            <a:ext cx="14988576" cy="9349124"/>
          </a:xfrm>
          <a:custGeom>
            <a:avLst/>
            <a:gdLst/>
            <a:ahLst/>
            <a:cxnLst/>
            <a:rect r="r" b="b" t="t" l="l"/>
            <a:pathLst>
              <a:path h="9349124" w="14988576">
                <a:moveTo>
                  <a:pt x="0" y="0"/>
                </a:moveTo>
                <a:lnTo>
                  <a:pt x="14988576" y="0"/>
                </a:lnTo>
                <a:lnTo>
                  <a:pt x="14988576" y="9349124"/>
                </a:lnTo>
                <a:lnTo>
                  <a:pt x="0" y="934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6461" y="8371205"/>
            <a:ext cx="8584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餐廳端可以新增修改刪除訂位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201" y="1960027"/>
            <a:ext cx="18261657" cy="6231791"/>
          </a:xfrm>
          <a:custGeom>
            <a:avLst/>
            <a:gdLst/>
            <a:ahLst/>
            <a:cxnLst/>
            <a:rect r="r" b="b" t="t" l="l"/>
            <a:pathLst>
              <a:path h="6231791" w="18261657">
                <a:moveTo>
                  <a:pt x="0" y="0"/>
                </a:moveTo>
                <a:lnTo>
                  <a:pt x="18261657" y="0"/>
                </a:lnTo>
                <a:lnTo>
                  <a:pt x="18261657" y="6231791"/>
                </a:lnTo>
                <a:lnTo>
                  <a:pt x="0" y="623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1898" y="8767127"/>
            <a:ext cx="7924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餐廳端還會有現場的座位圖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9717" y="0"/>
            <a:ext cx="13144283" cy="10433274"/>
          </a:xfrm>
          <a:custGeom>
            <a:avLst/>
            <a:gdLst/>
            <a:ahLst/>
            <a:cxnLst/>
            <a:rect r="r" b="b" t="t" l="l"/>
            <a:pathLst>
              <a:path h="10433274" w="13144283">
                <a:moveTo>
                  <a:pt x="0" y="0"/>
                </a:moveTo>
                <a:lnTo>
                  <a:pt x="13144283" y="0"/>
                </a:lnTo>
                <a:lnTo>
                  <a:pt x="13144283" y="10433274"/>
                </a:lnTo>
                <a:lnTo>
                  <a:pt x="0" y="10433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67127"/>
            <a:ext cx="54307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客戶端的訂位系統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20" y="319224"/>
            <a:ext cx="18161980" cy="9648552"/>
          </a:xfrm>
          <a:custGeom>
            <a:avLst/>
            <a:gdLst/>
            <a:ahLst/>
            <a:cxnLst/>
            <a:rect r="r" b="b" t="t" l="l"/>
            <a:pathLst>
              <a:path h="9648552" w="18161980">
                <a:moveTo>
                  <a:pt x="0" y="0"/>
                </a:moveTo>
                <a:lnTo>
                  <a:pt x="18161980" y="0"/>
                </a:lnTo>
                <a:lnTo>
                  <a:pt x="18161980" y="9648552"/>
                </a:lnTo>
                <a:lnTo>
                  <a:pt x="0" y="964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9453" y="9163050"/>
            <a:ext cx="99052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如果客人有備註就會等待手動配位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DAG9PPI5Dfo</dc:identifier>
  <dcterms:modified xsi:type="dcterms:W3CDTF">2011-08-01T06:04:30Z</dcterms:modified>
  <cp:revision>1</cp:revision>
  <dc:title>python期末報告</dc:title>
</cp:coreProperties>
</file>